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Montserrat"/>
      <p:regular r:id="rId13"/>
      <p:bold r:id="rId14"/>
      <p:italic r:id="rId15"/>
      <p:boldItalic r:id="rId16"/>
    </p:embeddedFont>
    <p:embeddedFont>
      <p:font typeface="La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Montserrat-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italic.fntdata"/><Relationship Id="rId14" Type="http://schemas.openxmlformats.org/officeDocument/2006/relationships/font" Target="fonts/Montserrat-bold.fntdata"/><Relationship Id="rId17" Type="http://schemas.openxmlformats.org/officeDocument/2006/relationships/font" Target="fonts/Lato-regular.fntdata"/><Relationship Id="rId16" Type="http://schemas.openxmlformats.org/officeDocument/2006/relationships/font" Target="fonts/Montserrat-boldItalic.fntdata"/><Relationship Id="rId5" Type="http://schemas.openxmlformats.org/officeDocument/2006/relationships/notesMaster" Target="notesMasters/notesMaster1.xml"/><Relationship Id="rId19" Type="http://schemas.openxmlformats.org/officeDocument/2006/relationships/font" Target="fonts/Lato-italic.fntdata"/><Relationship Id="rId6" Type="http://schemas.openxmlformats.org/officeDocument/2006/relationships/slide" Target="slides/slide1.xml"/><Relationship Id="rId18"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4a15c73cb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4a15c73cb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4a15c73cb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4a15c73cb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Epileptic Seizure prediction using EEG signals</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ML PROJECT</a:t>
            </a:r>
            <a:br>
              <a:rPr lang="en-GB"/>
            </a:br>
            <a:r>
              <a:rPr lang="en-GB"/>
              <a:t>Rushil Shivade - 201080053</a:t>
            </a:r>
            <a:br>
              <a:rPr lang="en-GB"/>
            </a:br>
            <a:r>
              <a:rPr lang="en-GB"/>
              <a:t>Chirag Kathoye - 201080045</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CONTENTS</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500">
                <a:solidFill>
                  <a:schemeClr val="lt1"/>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500">
              <a:solidFill>
                <a:schemeClr val="lt1"/>
              </a:solidFill>
              <a:latin typeface="Montserrat"/>
              <a:ea typeface="Montserrat"/>
              <a:cs typeface="Montserrat"/>
              <a:sym typeface="Montserrat"/>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500">
                <a:solidFill>
                  <a:schemeClr val="lt1"/>
                </a:solidFill>
                <a:uFill>
                  <a:noFill/>
                </a:uFill>
                <a:latin typeface="Montserrat"/>
                <a:ea typeface="Montserrat"/>
                <a:cs typeface="Montserrat"/>
                <a:sym typeface="Montserrat"/>
                <a:hlinkClick>
                  <a:extLst>
                    <a:ext uri="{A12FA001-AC4F-418D-AE19-62706E023703}">
                      <ahyp:hlinkClr val="tx"/>
                    </a:ext>
                  </a:extLst>
                </a:hlinkClick>
              </a:rPr>
              <a:t>Project objective</a:t>
            </a:r>
            <a:endParaRPr sz="1500">
              <a:solidFill>
                <a:schemeClr val="lt1"/>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500">
                <a:solidFill>
                  <a:schemeClr val="lt1"/>
                </a:solidFill>
                <a:uFill>
                  <a:noFill/>
                </a:uFill>
                <a:latin typeface="Montserrat"/>
                <a:ea typeface="Montserrat"/>
                <a:cs typeface="Montserrat"/>
                <a:sym typeface="Montserrat"/>
                <a:hlinkClick action="ppaction://hlinksldjump" r:id="rId4">
                  <a:extLst>
                    <a:ext uri="{A12FA001-AC4F-418D-AE19-62706E023703}">
                      <ahyp:hlinkClr val="tx"/>
                    </a:ext>
                  </a:extLst>
                </a:hlinkClick>
              </a:rPr>
              <a:t>Understanding the </a:t>
            </a:r>
            <a:r>
              <a:rPr lang="en-GB" sz="1500">
                <a:solidFill>
                  <a:schemeClr val="lt1"/>
                </a:solidFill>
                <a:latin typeface="Montserrat"/>
                <a:ea typeface="Montserrat"/>
                <a:cs typeface="Montserrat"/>
                <a:sym typeface="Montserrat"/>
              </a:rPr>
              <a:t>dataset</a:t>
            </a:r>
            <a:endParaRPr sz="1500">
              <a:solidFill>
                <a:schemeClr val="lt1"/>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500">
                <a:solidFill>
                  <a:schemeClr val="lt1"/>
                </a:solidFill>
                <a:latin typeface="Montserrat"/>
                <a:ea typeface="Montserrat"/>
                <a:cs typeface="Montserrat"/>
                <a:sym typeface="Montserrat"/>
              </a:rPr>
              <a:t>Model evaluation</a:t>
            </a:r>
            <a:endParaRPr sz="1500">
              <a:solidFill>
                <a:schemeClr val="lt1"/>
              </a:solidFill>
              <a:latin typeface="Montserrat"/>
              <a:ea typeface="Montserrat"/>
              <a:cs typeface="Montserrat"/>
              <a:sym typeface="Montserrat"/>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500">
                <a:solidFill>
                  <a:schemeClr val="lt1"/>
                </a:solidFill>
                <a:latin typeface="Montserrat"/>
                <a:ea typeface="Montserrat"/>
                <a:cs typeface="Montserrat"/>
                <a:sym typeface="Montserrat"/>
              </a:rPr>
              <a:t>Conclusion</a:t>
            </a:r>
            <a:endParaRPr sz="1500">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5" name="Google Shape;245;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t>Epilepsy is a neurological disorder that affects approximately fifty million people according to the World Health Organization. While electroencephalography (EEG) plays important roles in monitoring the brain activity of patients with epilepsy and diagnosing epilepsy, an expert is needed to analyze all EEG recordings to detect epileptic activity. This method is obviously time-consuming and tedious, and a timely and accurate diagnosis of epilepsy is essential to initiate antiepileptic drug therapy and subsequently reduce the risk of future seizures and seizure-related complications.</a:t>
            </a:r>
            <a:endParaRPr/>
          </a:p>
          <a:p>
            <a:pPr indent="0" lvl="0" marL="0" rtl="0" algn="just">
              <a:spcBef>
                <a:spcPts val="1600"/>
              </a:spcBef>
              <a:spcAft>
                <a:spcPts val="0"/>
              </a:spcAft>
              <a:buNone/>
            </a:pPr>
            <a:r>
              <a:rPr lang="en-GB"/>
              <a:t>In this project, we used the knowledge that we’ve gained from the Machine Learning Course to evaluate the dataset containing information about EEG signals. We have used several Machine Learning algorithms like Decision Trees, Random Forest regressor, CNN, ANN, BiLSTM etc. and gained more than 95% accuracy in predicting whether the data point represents signs of epilepsy or not.</a:t>
            </a:r>
            <a:endParaRPr/>
          </a:p>
          <a:p>
            <a:pPr indent="0" lvl="0" marL="0" rtl="0" algn="just">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51" name="Google Shape;251;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Char char="●"/>
            </a:pPr>
            <a:r>
              <a:t/>
            </a:r>
            <a:endParaRPr sz="1300">
              <a:solidFill>
                <a:srgbClr val="FFFFFF"/>
              </a:solidFill>
            </a:endParaRPr>
          </a:p>
        </p:txBody>
      </p:sp>
      <p:sp>
        <p:nvSpPr>
          <p:cNvPr id="252" name="Google Shape;252;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solidFill>
                  <a:srgbClr val="FFFFFF"/>
                </a:solidFill>
              </a:rPr>
              <a:t>To make accurate predictions on the EEG signal dataset by using several Classifiers</a:t>
            </a:r>
            <a:endParaRPr sz="1600">
              <a:solidFill>
                <a:srgbClr val="FFFFFF"/>
              </a:solidFill>
            </a:endParaRPr>
          </a:p>
        </p:txBody>
      </p:sp>
      <p:sp>
        <p:nvSpPr>
          <p:cNvPr id="253" name="Google Shape;253;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Char char="●"/>
            </a:pPr>
            <a:r>
              <a:t/>
            </a:r>
            <a:endParaRPr sz="1300">
              <a:solidFill>
                <a:srgbClr val="FFFFFF"/>
              </a:solidFill>
            </a:endParaRPr>
          </a:p>
        </p:txBody>
      </p:sp>
      <p:sp>
        <p:nvSpPr>
          <p:cNvPr id="254" name="Google Shape;254;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solidFill>
                  <a:srgbClr val="FFFFFF"/>
                </a:solidFill>
              </a:rPr>
              <a:t>To be able to make future predictions about Epilepsy disorders.</a:t>
            </a:r>
            <a:endParaRPr sz="1600">
              <a:solidFill>
                <a:srgbClr val="FFFFFF"/>
              </a:solidFill>
            </a:endParaRPr>
          </a:p>
        </p:txBody>
      </p:sp>
      <p:sp>
        <p:nvSpPr>
          <p:cNvPr id="255" name="Google Shape;255;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1"/>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Dataset</a:t>
            </a:r>
            <a:endParaRPr/>
          </a:p>
        </p:txBody>
      </p:sp>
      <p:sp>
        <p:nvSpPr>
          <p:cNvPr id="261" name="Google Shape;261;p21"/>
          <p:cNvSpPr txBox="1"/>
          <p:nvPr>
            <p:ph idx="1" type="body"/>
          </p:nvPr>
        </p:nvSpPr>
        <p:spPr>
          <a:xfrm>
            <a:off x="1297500" y="1419000"/>
            <a:ext cx="7147200" cy="36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The original dataset from the reference comprises 500 files, each file representing a single person/subject. Each recording contains the EEG signal value of brain activity for 23.6s sampled into 4096 data points. These recordings have been split into 1s windows. This results in 23 x 500 = 11500 windows of EEG data over time in 178 datapoints and each window is categorized into 5 labels:</a:t>
            </a:r>
            <a:endParaRPr sz="1100"/>
          </a:p>
          <a:p>
            <a:pPr indent="-298450" lvl="0" marL="457200" rtl="0" algn="l">
              <a:spcBef>
                <a:spcPts val="1600"/>
              </a:spcBef>
              <a:spcAft>
                <a:spcPts val="0"/>
              </a:spcAft>
              <a:buSzPts val="1100"/>
              <a:buAutoNum type="arabicPeriod"/>
            </a:pPr>
            <a:r>
              <a:rPr lang="en-GB" sz="1100"/>
              <a:t>Seizure activity</a:t>
            </a:r>
            <a:endParaRPr sz="1100"/>
          </a:p>
          <a:p>
            <a:pPr indent="-298450" lvl="0" marL="457200" rtl="0" algn="l">
              <a:spcBef>
                <a:spcPts val="1600"/>
              </a:spcBef>
              <a:spcAft>
                <a:spcPts val="0"/>
              </a:spcAft>
              <a:buSzPts val="1100"/>
              <a:buAutoNum type="arabicPeriod"/>
            </a:pPr>
            <a:r>
              <a:rPr lang="en-GB" sz="1100"/>
              <a:t>EEG recorded at tumor site</a:t>
            </a:r>
            <a:endParaRPr sz="1100"/>
          </a:p>
          <a:p>
            <a:pPr indent="-298450" lvl="0" marL="457200" rtl="0" algn="l">
              <a:spcBef>
                <a:spcPts val="1600"/>
              </a:spcBef>
              <a:spcAft>
                <a:spcPts val="0"/>
              </a:spcAft>
              <a:buSzPts val="1100"/>
              <a:buAutoNum type="arabicPeriod"/>
            </a:pPr>
            <a:r>
              <a:rPr lang="en-GB" sz="1100"/>
              <a:t>EEG recorded in healthy brain area</a:t>
            </a:r>
            <a:endParaRPr sz="1100"/>
          </a:p>
          <a:p>
            <a:pPr indent="-298450" lvl="0" marL="457200" rtl="0" algn="l">
              <a:spcBef>
                <a:spcPts val="1600"/>
              </a:spcBef>
              <a:spcAft>
                <a:spcPts val="0"/>
              </a:spcAft>
              <a:buSzPts val="1100"/>
              <a:buAutoNum type="arabicPeriod"/>
            </a:pPr>
            <a:r>
              <a:rPr lang="en-GB" sz="1100"/>
              <a:t>eyes closed during recording</a:t>
            </a:r>
            <a:endParaRPr sz="1100"/>
          </a:p>
          <a:p>
            <a:pPr indent="-298450" lvl="0" marL="457200" rtl="0" algn="l">
              <a:spcBef>
                <a:spcPts val="1600"/>
              </a:spcBef>
              <a:spcAft>
                <a:spcPts val="0"/>
              </a:spcAft>
              <a:buSzPts val="1100"/>
              <a:buAutoNum type="arabicPeriod"/>
            </a:pPr>
            <a:r>
              <a:rPr lang="en-GB" sz="1100"/>
              <a:t>eyes open during recording</a:t>
            </a:r>
            <a:endParaRPr sz="1100"/>
          </a:p>
          <a:p>
            <a:pPr indent="0" lvl="0" marL="0" rtl="0" algn="l">
              <a:spcBef>
                <a:spcPts val="1600"/>
              </a:spcBef>
              <a:spcAft>
                <a:spcPts val="0"/>
              </a:spcAft>
              <a:buNone/>
            </a:pPr>
            <a:r>
              <a:rPr lang="en-GB" sz="1100"/>
              <a:t>Subjects labeled with classes 2-5 did not have epileptic seizures. So we converted the class labels into a binary classification of subjects suffering an epileptic seizure or not, meaning classes 1 or 0, respectively.</a:t>
            </a:r>
            <a:endParaRPr sz="1100"/>
          </a:p>
          <a:p>
            <a:pPr indent="0" lvl="0" marL="0" rtl="0" algn="l">
              <a:spcBef>
                <a:spcPts val="1600"/>
              </a:spcBef>
              <a:spcAft>
                <a:spcPts val="1600"/>
              </a:spcAft>
              <a:buNone/>
            </a:pPr>
            <a:r>
              <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Model Evaluation</a:t>
            </a:r>
            <a:endParaRPr/>
          </a:p>
        </p:txBody>
      </p:sp>
      <p:pic>
        <p:nvPicPr>
          <p:cNvPr id="267" name="Google Shape;267;p22"/>
          <p:cNvPicPr preferRelativeResize="0"/>
          <p:nvPr/>
        </p:nvPicPr>
        <p:blipFill>
          <a:blip r:embed="rId3">
            <a:alphaModFix/>
          </a:blip>
          <a:stretch>
            <a:fillRect/>
          </a:stretch>
        </p:blipFill>
        <p:spPr>
          <a:xfrm>
            <a:off x="1822900" y="1307024"/>
            <a:ext cx="5498200" cy="3339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3"/>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273" name="Google Shape;273;p23"/>
          <p:cNvSpPr txBox="1"/>
          <p:nvPr/>
        </p:nvSpPr>
        <p:spPr>
          <a:xfrm>
            <a:off x="1127100" y="1886850"/>
            <a:ext cx="68898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rPr>
              <a:t>With this project, we have successfully classified the dataset of EEG signals and predicted with an accuracy of 95% accuracy from LSTM. Other models like Random forest and decision tree. But it can be </a:t>
            </a:r>
            <a:r>
              <a:rPr lang="en-GB">
                <a:solidFill>
                  <a:schemeClr val="lt1"/>
                </a:solidFill>
              </a:rPr>
              <a:t>inferred</a:t>
            </a:r>
            <a:r>
              <a:rPr lang="en-GB">
                <a:solidFill>
                  <a:schemeClr val="lt1"/>
                </a:solidFill>
              </a:rPr>
              <a:t> that various classifier provides different accuracy. </a:t>
            </a:r>
            <a:br>
              <a:rPr lang="en-GB">
                <a:solidFill>
                  <a:schemeClr val="lt1"/>
                </a:solidFill>
              </a:rPr>
            </a:br>
            <a:br>
              <a:rPr lang="en-GB">
                <a:solidFill>
                  <a:schemeClr val="lt1"/>
                </a:solidFill>
              </a:rPr>
            </a:br>
            <a:r>
              <a:rPr lang="en-GB">
                <a:solidFill>
                  <a:schemeClr val="lt1"/>
                </a:solidFill>
              </a:rPr>
              <a:t>Also, </a:t>
            </a:r>
            <a:r>
              <a:rPr lang="en-GB">
                <a:solidFill>
                  <a:schemeClr val="lt1"/>
                </a:solidFill>
              </a:rPr>
              <a:t>ensemble</a:t>
            </a:r>
            <a:r>
              <a:rPr lang="en-GB">
                <a:solidFill>
                  <a:schemeClr val="lt1"/>
                </a:solidFill>
              </a:rPr>
              <a:t> techniques are observed to perform better than the traditional models.  </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